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</p:sldIdLst>
  <p:sldSz cy="5143500" cx="9144000"/>
  <p:notesSz cx="6858000" cy="9144000"/>
  <p:embeddedFontLst>
    <p:embeddedFont>
      <p:font typeface="Lora"/>
      <p:regular r:id="rId10"/>
      <p:bold r:id="rId11"/>
      <p:italic r:id="rId12"/>
      <p:boldItalic r:id="rId13"/>
    </p:embeddedFont>
    <p:embeddedFont>
      <p:font typeface="Merriweather"/>
      <p:regular r:id="rId14"/>
      <p:bold r:id="rId15"/>
      <p:italic r:id="rId16"/>
      <p:boldItalic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font" Target="fonts/Lora-bold.fntdata"/><Relationship Id="rId10" Type="http://schemas.openxmlformats.org/officeDocument/2006/relationships/font" Target="fonts/Lora-regular.fntdata"/><Relationship Id="rId13" Type="http://schemas.openxmlformats.org/officeDocument/2006/relationships/font" Target="fonts/Lora-boldItalic.fntdata"/><Relationship Id="rId12" Type="http://schemas.openxmlformats.org/officeDocument/2006/relationships/font" Target="fonts/Lora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erriweather-bold.fntdata"/><Relationship Id="rId14" Type="http://schemas.openxmlformats.org/officeDocument/2006/relationships/font" Target="fonts/Merriweather-regular.fntdata"/><Relationship Id="rId17" Type="http://schemas.openxmlformats.org/officeDocument/2006/relationships/font" Target="fonts/Merriweather-boldItalic.fntdata"/><Relationship Id="rId16" Type="http://schemas.openxmlformats.org/officeDocument/2006/relationships/font" Target="fonts/Merriweather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4749f19db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4749f19db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4749f19db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4749f19db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chemeClr val="dk2"/>
                </a:solidFill>
              </a:rPr>
              <a:t>	I.e., If a user retweets another user’s tweet, or mentions a user’s twitter handle in his tweet, an edge is introduced between the users.</a:t>
            </a:r>
            <a:endParaRPr sz="70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4749f19db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4749f19db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.png"/><Relationship Id="rId5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553050"/>
            <a:ext cx="8520600" cy="11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Social Network Analysis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011650"/>
            <a:ext cx="8520600" cy="11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(UE15CS424)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Title: Twitter and Facebook Network Analysis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3954325"/>
            <a:ext cx="8520600" cy="112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Team members: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Harshita Singh (01FB15ECS123)</a:t>
            </a:r>
            <a:endParaRPr sz="17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2"/>
                </a:solidFill>
              </a:rPr>
              <a:t>Likhita Navali (01FB15ECS156)</a:t>
            </a:r>
            <a:endParaRPr sz="17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1227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Part1: Twitter network analysis based on followers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231125" y="8635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5D686F"/>
                </a:solidFill>
                <a:latin typeface="Merriweather"/>
                <a:ea typeface="Merriweather"/>
                <a:cs typeface="Merriweather"/>
                <a:sym typeface="Merriweather"/>
              </a:rPr>
              <a:t>The features implemented in this project:</a:t>
            </a:r>
            <a:endParaRPr sz="1300">
              <a:solidFill>
                <a:srgbClr val="5D686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1150" lvl="0" marL="457200" rtl="0" algn="l">
              <a:spcBef>
                <a:spcPts val="600"/>
              </a:spcBef>
              <a:spcAft>
                <a:spcPts val="0"/>
              </a:spcAft>
              <a:buClr>
                <a:srgbClr val="5D686F"/>
              </a:buClr>
              <a:buSzPts val="1300"/>
              <a:buFont typeface="Merriweather"/>
              <a:buAutoNum type="arabicPeriod"/>
            </a:pPr>
            <a:r>
              <a:rPr lang="en" sz="1300">
                <a:solidFill>
                  <a:srgbClr val="5D686F"/>
                </a:solidFill>
                <a:latin typeface="Merriweather"/>
                <a:ea typeface="Merriweather"/>
                <a:cs typeface="Merriweather"/>
                <a:sym typeface="Merriweather"/>
              </a:rPr>
              <a:t>Extract the ego-network of ‘self’ using Twitter API</a:t>
            </a:r>
            <a:endParaRPr sz="1300">
              <a:solidFill>
                <a:srgbClr val="5D686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D686F"/>
              </a:buClr>
              <a:buSzPts val="1300"/>
              <a:buFont typeface="Merriweather"/>
              <a:buAutoNum type="arabicPeriod"/>
            </a:pPr>
            <a:r>
              <a:rPr lang="en" sz="1300">
                <a:solidFill>
                  <a:srgbClr val="5D686F"/>
                </a:solidFill>
                <a:latin typeface="Merriweather"/>
                <a:ea typeface="Merriweather"/>
                <a:cs typeface="Merriweather"/>
                <a:sym typeface="Merriweather"/>
              </a:rPr>
              <a:t>Identify the influential nodes using ‘</a:t>
            </a:r>
            <a:r>
              <a:rPr lang="en" sz="1300">
                <a:solidFill>
                  <a:srgbClr val="5D686F"/>
                </a:solidFill>
                <a:latin typeface="Merriweather"/>
                <a:ea typeface="Merriweather"/>
                <a:cs typeface="Merriweather"/>
                <a:sym typeface="Merriweather"/>
              </a:rPr>
              <a:t>Pagerank</a:t>
            </a:r>
            <a:r>
              <a:rPr lang="en" sz="1300">
                <a:solidFill>
                  <a:srgbClr val="5D686F"/>
                </a:solidFill>
                <a:latin typeface="Merriweather"/>
                <a:ea typeface="Merriweather"/>
                <a:cs typeface="Merriweather"/>
                <a:sym typeface="Merriweather"/>
              </a:rPr>
              <a:t>’ formulation</a:t>
            </a:r>
            <a:endParaRPr sz="1300">
              <a:solidFill>
                <a:srgbClr val="5D686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5D686F"/>
              </a:buClr>
              <a:buSzPts val="1300"/>
              <a:buFont typeface="Merriweather"/>
              <a:buAutoNum type="arabicPeriod"/>
            </a:pPr>
            <a:r>
              <a:rPr lang="en" sz="1300">
                <a:solidFill>
                  <a:srgbClr val="5D686F"/>
                </a:solidFill>
                <a:latin typeface="Merriweather"/>
                <a:ea typeface="Merriweather"/>
                <a:cs typeface="Merriweather"/>
                <a:sym typeface="Merriweather"/>
              </a:rPr>
              <a:t>Identify implicit clusters formed.</a:t>
            </a:r>
            <a:endParaRPr sz="1300">
              <a:solidFill>
                <a:srgbClr val="5D686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D686F"/>
              </a:buClr>
              <a:buSzPts val="1300"/>
              <a:buFont typeface="Merriweather"/>
              <a:buAutoNum type="arabicPeriod"/>
            </a:pPr>
            <a:r>
              <a:rPr lang="en" sz="1300">
                <a:solidFill>
                  <a:srgbClr val="5D686F"/>
                </a:solidFill>
                <a:latin typeface="Merriweather"/>
                <a:ea typeface="Merriweather"/>
                <a:cs typeface="Merriweather"/>
                <a:sym typeface="Merriweather"/>
              </a:rPr>
              <a:t>Recommend new friends to follow on the basis of influential</a:t>
            </a:r>
            <a:endParaRPr sz="1300">
              <a:solidFill>
                <a:srgbClr val="5D686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rgbClr val="5D686F"/>
                </a:solidFill>
                <a:latin typeface="Merriweather"/>
                <a:ea typeface="Merriweather"/>
                <a:cs typeface="Merriweather"/>
                <a:sym typeface="Merriweather"/>
              </a:rPr>
              <a:t>            nodes in cluster of interest</a:t>
            </a:r>
            <a:endParaRPr sz="1300">
              <a:solidFill>
                <a:srgbClr val="5D686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45720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D686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D686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D686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5D686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 rotWithShape="1">
          <a:blip r:embed="rId3">
            <a:alphaModFix/>
          </a:blip>
          <a:srcRect b="17608" l="57552" r="4591" t="33575"/>
          <a:stretch/>
        </p:blipFill>
        <p:spPr>
          <a:xfrm>
            <a:off x="480750" y="2488000"/>
            <a:ext cx="3461525" cy="2510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 rotWithShape="1">
          <a:blip r:embed="rId4">
            <a:alphaModFix/>
          </a:blip>
          <a:srcRect b="20381" l="57631" r="4512" t="36436"/>
          <a:stretch/>
        </p:blipFill>
        <p:spPr>
          <a:xfrm>
            <a:off x="4038725" y="2632900"/>
            <a:ext cx="3461525" cy="22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5">
            <a:alphaModFix/>
          </a:blip>
          <a:srcRect b="17477" l="15713" r="56454" t="46803"/>
          <a:stretch/>
        </p:blipFill>
        <p:spPr>
          <a:xfrm>
            <a:off x="6083550" y="695425"/>
            <a:ext cx="2544776" cy="183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196200" y="122725"/>
            <a:ext cx="875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 : Twitter Network analysis based on interactions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196200" y="792350"/>
            <a:ext cx="8636100" cy="3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-Tweets are fetched through the twitter api. These tweets are used for analysis.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-A directed graph is constructed.The edges represent the interactions between two nodes where nodes are users.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-Interactions between users is represented in the form of ‘retweets’ and ‘mentions’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-All analysis like measuring the betweenness centrality,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degree centrality, finding sub communities are done.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The figure represents the  ego network of the twitter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dataset.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15911" l="19386" r="48302" t="44643"/>
          <a:stretch/>
        </p:blipFill>
        <p:spPr>
          <a:xfrm>
            <a:off x="5653825" y="2417000"/>
            <a:ext cx="3424501" cy="2350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Part3: Facebook network analysis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D4251"/>
                </a:solidFill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rPr>
              <a:t> -We used the facebook dataset. It contains the aggregated network of ten individuals’ Facebook friends list.</a:t>
            </a:r>
            <a:endParaRPr sz="12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D4251"/>
                </a:solidFill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rPr>
              <a:t>-Analysis is made on this data.</a:t>
            </a:r>
            <a:endParaRPr sz="12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D4251"/>
                </a:solidFill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rPr>
              <a:t>1.Ego network</a:t>
            </a:r>
            <a:endParaRPr sz="12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D4251"/>
                </a:solidFill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rPr>
              <a:t>2.Betweenness centrality network</a:t>
            </a:r>
            <a:endParaRPr sz="12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3D4251"/>
                </a:solidFill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rPr>
              <a:t>3.Sub communities </a:t>
            </a:r>
            <a:endParaRPr sz="12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200">
              <a:solidFill>
                <a:srgbClr val="3D4251"/>
              </a:solidFill>
              <a:highlight>
                <a:srgbClr val="FFFFFF"/>
              </a:highlight>
              <a:latin typeface="Lora"/>
              <a:ea typeface="Lora"/>
              <a:cs typeface="Lora"/>
              <a:sym typeface="Lora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4467" l="22835" r="34822" t="26160"/>
          <a:stretch/>
        </p:blipFill>
        <p:spPr>
          <a:xfrm>
            <a:off x="5659825" y="2160075"/>
            <a:ext cx="2955274" cy="272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33250" y="2252525"/>
            <a:ext cx="2955276" cy="2831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6"/>
          <p:cNvPicPr preferRelativeResize="0"/>
          <p:nvPr/>
        </p:nvPicPr>
        <p:blipFill rotWithShape="1">
          <a:blip r:embed="rId5">
            <a:alphaModFix/>
          </a:blip>
          <a:srcRect b="12209" l="25273" r="48628" t="57220"/>
          <a:stretch/>
        </p:blipFill>
        <p:spPr>
          <a:xfrm>
            <a:off x="3088525" y="2948450"/>
            <a:ext cx="2386402" cy="1572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p16"/>
          <p:cNvCxnSpPr>
            <a:endCxn id="83" idx="1"/>
          </p:cNvCxnSpPr>
          <p:nvPr/>
        </p:nvCxnSpPr>
        <p:spPr>
          <a:xfrm flipH="1" rot="10800000">
            <a:off x="1070141" y="3232279"/>
            <a:ext cx="2286600" cy="232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16"/>
          <p:cNvCxnSpPr>
            <a:endCxn id="83" idx="3"/>
          </p:cNvCxnSpPr>
          <p:nvPr/>
        </p:nvCxnSpPr>
        <p:spPr>
          <a:xfrm>
            <a:off x="994541" y="3862971"/>
            <a:ext cx="2362200" cy="441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3" name="Google Shape;83;p16"/>
          <p:cNvSpPr/>
          <p:nvPr/>
        </p:nvSpPr>
        <p:spPr>
          <a:xfrm>
            <a:off x="2993275" y="3010325"/>
            <a:ext cx="2481900" cy="1515600"/>
          </a:xfrm>
          <a:prstGeom prst="ellipse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rotWithShape="0" algn="bl" dir="5400000" dist="19050">
              <a:srgbClr val="000000">
                <a:alpha val="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